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70" r:id="rId3"/>
    <p:sldId id="274" r:id="rId4"/>
    <p:sldId id="257" r:id="rId5"/>
    <p:sldId id="258" r:id="rId6"/>
    <p:sldId id="259" r:id="rId7"/>
    <p:sldId id="261" r:id="rId8"/>
    <p:sldId id="277" r:id="rId9"/>
    <p:sldId id="278" r:id="rId10"/>
    <p:sldId id="280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72" r:id="rId19"/>
  </p:sldIdLst>
  <p:sldSz cx="18288000" cy="10287000"/>
  <p:notesSz cx="6858000" cy="9144000"/>
  <p:embeddedFontLs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46" d="100"/>
          <a:sy n="46" d="100"/>
        </p:scale>
        <p:origin x="3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7A3EA5-75E4-1257-33A5-69BCBFFF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423239A-3188-E95D-1E52-B26E6635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77F882E-4672-988D-7135-D1E99376C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3261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7A3EA5-75E4-1257-33A5-69BCBFFF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423239A-3188-E95D-1E52-B26E6635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77F882E-4672-988D-7135-D1E99376C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573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7A3EA5-75E4-1257-33A5-69BCBFFF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423239A-3188-E95D-1E52-B26E6635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77F882E-4672-988D-7135-D1E99376C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123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7A3EA5-75E4-1257-33A5-69BCBFFF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423239A-3188-E95D-1E52-B26E6635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77F882E-4672-988D-7135-D1E99376C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032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7A3EA5-75E4-1257-33A5-69BCBFFF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423239A-3188-E95D-1E52-B26E6635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77F882E-4672-988D-7135-D1E99376C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133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7A3EA5-75E4-1257-33A5-69BCBFFF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423239A-3188-E95D-1E52-B26E6635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77F882E-4672-988D-7135-D1E99376C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094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211756D5-5B9A-5B55-9815-144442BC8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7D0CF92B-0008-2E97-A010-96E8A9AA6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7BD0CB68-1589-5EBE-A2BA-6D5958959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797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5B723028-6F21-543F-5E8B-65BDAD37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63C3ABD3-6082-5470-37E5-54633CEF78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85F43FD-05BE-283A-3731-D25A9902A1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7042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7A3EA5-75E4-1257-33A5-69BCBFFF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423239A-3188-E95D-1E52-B26E6635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77F882E-4672-988D-7135-D1E99376C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3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7A3EA5-75E4-1257-33A5-69BCBFFF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423239A-3188-E95D-1E52-B26E6635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77F882E-4672-988D-7135-D1E99376C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903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7A3EA5-75E4-1257-33A5-69BCBFFF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>
            <a:extLst>
              <a:ext uri="{FF2B5EF4-FFF2-40B4-BE49-F238E27FC236}">
                <a16:creationId xmlns:a16="http://schemas.microsoft.com/office/drawing/2014/main" id="{F423239A-3188-E95D-1E52-B26E6635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>
            <a:extLst>
              <a:ext uri="{FF2B5EF4-FFF2-40B4-BE49-F238E27FC236}">
                <a16:creationId xmlns:a16="http://schemas.microsoft.com/office/drawing/2014/main" id="{C77F882E-4672-988D-7135-D1E99376C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0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100" y="2070450"/>
            <a:ext cx="1262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  <a:defRPr sz="800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07750" y="44891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–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19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–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»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/>
          <p:nvPr/>
        </p:nvSpPr>
        <p:spPr>
          <a:xfrm flipH="1">
            <a:off x="14470197" y="3402500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7107197" y="0"/>
                </a:moveTo>
                <a:lnTo>
                  <a:pt x="0" y="0"/>
                </a:lnTo>
                <a:lnTo>
                  <a:pt x="0" y="7107198"/>
                </a:lnTo>
                <a:lnTo>
                  <a:pt x="7107197" y="7107198"/>
                </a:lnTo>
                <a:lnTo>
                  <a:pt x="710719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104;p11"/>
          <p:cNvSpPr/>
          <p:nvPr/>
        </p:nvSpPr>
        <p:spPr>
          <a:xfrm>
            <a:off x="-8000758" y="2538095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6" name="Google Shape;1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3700" y="-506350"/>
            <a:ext cx="11041576" cy="1155342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1"/>
          <p:cNvSpPr txBox="1"/>
          <p:nvPr/>
        </p:nvSpPr>
        <p:spPr>
          <a:xfrm>
            <a:off x="1028700" y="3467559"/>
            <a:ext cx="103584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NUTRIFIT</a:t>
            </a:r>
            <a:r>
              <a:rPr lang="en-US" sz="7007" b="1" i="0" u="none" strike="noStrike" cap="none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1"/>
          <p:cNvSpPr txBox="1"/>
          <p:nvPr/>
        </p:nvSpPr>
        <p:spPr>
          <a:xfrm>
            <a:off x="1028700" y="5126781"/>
            <a:ext cx="77827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An AI BASED DIET RECOMMENDATION SYSTEM</a:t>
            </a:r>
            <a:endParaRPr lang="en-US" sz="2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3612928-DABC-851D-8EFC-5EC5CDD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E7CAFAA1-D732-5BC4-E9B0-846BD7DC2AA7}"/>
              </a:ext>
            </a:extLst>
          </p:cNvPr>
          <p:cNvSpPr/>
          <p:nvPr/>
        </p:nvSpPr>
        <p:spPr>
          <a:xfrm>
            <a:off x="11383885" y="-8242225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2">
            <a:extLst>
              <a:ext uri="{FF2B5EF4-FFF2-40B4-BE49-F238E27FC236}">
                <a16:creationId xmlns:a16="http://schemas.microsoft.com/office/drawing/2014/main" id="{6C8F920F-8CF6-3C45-41A9-E502184F04A3}"/>
              </a:ext>
            </a:extLst>
          </p:cNvPr>
          <p:cNvSpPr/>
          <p:nvPr/>
        </p:nvSpPr>
        <p:spPr>
          <a:xfrm>
            <a:off x="-3553599" y="6528632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2">
            <a:extLst>
              <a:ext uri="{FF2B5EF4-FFF2-40B4-BE49-F238E27FC236}">
                <a16:creationId xmlns:a16="http://schemas.microsoft.com/office/drawing/2014/main" id="{B4127AE3-3F3E-F805-2588-2237E7879643}"/>
              </a:ext>
            </a:extLst>
          </p:cNvPr>
          <p:cNvSpPr txBox="1"/>
          <p:nvPr/>
        </p:nvSpPr>
        <p:spPr>
          <a:xfrm>
            <a:off x="1028700" y="1256365"/>
            <a:ext cx="13643264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BMI CALCULATION 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0AFFE-5448-C7DE-5820-B2FA944AFD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5228" y="2901943"/>
                <a:ext cx="10140572" cy="626283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95250" algn="just"/>
                <a:endParaRPr lang="en-US" sz="3200" dirty="0"/>
              </a:p>
              <a:p>
                <a:pPr marL="95250" algn="just"/>
                <a:r>
                  <a:rPr lang="en-US" sz="4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BMI=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weight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kg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height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2 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4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95250" algn="just"/>
                <a:endParaRPr lang="en-US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95250" algn="just"/>
                <a:endParaRPr lang="en-US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95250" algn="just"/>
                <a:r>
                  <a:rPr lang="en-US" sz="4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metric units weight is in kilogram and  height in  meters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0AFFE-5448-C7DE-5820-B2FA944A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28" y="2901943"/>
                <a:ext cx="10140572" cy="6262839"/>
              </a:xfrm>
              <a:prstGeom prst="rect">
                <a:avLst/>
              </a:prstGeom>
              <a:blipFill>
                <a:blip r:embed="rId4"/>
                <a:stretch>
                  <a:fillRect l="-1142" r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MR Calculator - Calculate BMR - Apps on Google Pl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873" y="3812385"/>
            <a:ext cx="4876800" cy="4876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4331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3612928-DABC-851D-8EFC-5EC5CDD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E7CAFAA1-D732-5BC4-E9B0-846BD7DC2AA7}"/>
              </a:ext>
            </a:extLst>
          </p:cNvPr>
          <p:cNvSpPr/>
          <p:nvPr/>
        </p:nvSpPr>
        <p:spPr>
          <a:xfrm>
            <a:off x="10811887" y="-10770944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2">
            <a:extLst>
              <a:ext uri="{FF2B5EF4-FFF2-40B4-BE49-F238E27FC236}">
                <a16:creationId xmlns:a16="http://schemas.microsoft.com/office/drawing/2014/main" id="{6C8F920F-8CF6-3C45-41A9-E502184F04A3}"/>
              </a:ext>
            </a:extLst>
          </p:cNvPr>
          <p:cNvSpPr/>
          <p:nvPr/>
        </p:nvSpPr>
        <p:spPr>
          <a:xfrm>
            <a:off x="-3553599" y="6528632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2">
            <a:extLst>
              <a:ext uri="{FF2B5EF4-FFF2-40B4-BE49-F238E27FC236}">
                <a16:creationId xmlns:a16="http://schemas.microsoft.com/office/drawing/2014/main" id="{B4127AE3-3F3E-F805-2588-2237E7879643}"/>
              </a:ext>
            </a:extLst>
          </p:cNvPr>
          <p:cNvSpPr txBox="1"/>
          <p:nvPr/>
        </p:nvSpPr>
        <p:spPr>
          <a:xfrm>
            <a:off x="1028700" y="1446168"/>
            <a:ext cx="152018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Calories Calculation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AFFE-5448-C7DE-5820-B2FA944AFD7C}"/>
              </a:ext>
            </a:extLst>
          </p:cNvPr>
          <p:cNvSpPr txBox="1">
            <a:spLocks/>
          </p:cNvSpPr>
          <p:nvPr/>
        </p:nvSpPr>
        <p:spPr>
          <a:xfrm>
            <a:off x="1081297" y="3088980"/>
            <a:ext cx="16084172" cy="428856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algn="just"/>
            <a:r>
              <a:rPr lang="en-US" sz="3200" dirty="0"/>
              <a:t>Using </a:t>
            </a:r>
            <a:r>
              <a:rPr lang="en-US" sz="3200" b="1" dirty="0"/>
              <a:t>Mifflin St</a:t>
            </a:r>
            <a:r>
              <a:rPr lang="en-US" sz="3200" dirty="0"/>
              <a:t>. </a:t>
            </a:r>
            <a:r>
              <a:rPr lang="en-US" sz="3200" b="1" dirty="0"/>
              <a:t>Jeor</a:t>
            </a:r>
            <a:r>
              <a:rPr lang="en-US" sz="3200" dirty="0"/>
              <a:t> calculate a person’s basal metabolic rate (BMR)</a:t>
            </a:r>
          </a:p>
        </p:txBody>
      </p:sp>
      <p:sp>
        <p:nvSpPr>
          <p:cNvPr id="7" name="Rectangle 6"/>
          <p:cNvSpPr/>
          <p:nvPr/>
        </p:nvSpPr>
        <p:spPr>
          <a:xfrm>
            <a:off x="2483885" y="4589640"/>
            <a:ext cx="114092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BMR (kcal/day) = 10 × weight (kg) + 6.25 × height (cm) – 5 × age (y) + s (kcal/day), </a:t>
            </a:r>
          </a:p>
          <a:p>
            <a:r>
              <a:rPr lang="en-US" sz="4000" dirty="0">
                <a:solidFill>
                  <a:schemeClr val="tx1"/>
                </a:solidFill>
              </a:rPr>
              <a:t>where s is +5 for males and -161 for females. </a:t>
            </a:r>
          </a:p>
        </p:txBody>
      </p:sp>
      <p:pic>
        <p:nvPicPr>
          <p:cNvPr id="9" name="Google Shape;12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3299" y="-1269749"/>
            <a:ext cx="7111975" cy="6904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13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3612928-DABC-851D-8EFC-5EC5CDD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E7CAFAA1-D732-5BC4-E9B0-846BD7DC2AA7}"/>
              </a:ext>
            </a:extLst>
          </p:cNvPr>
          <p:cNvSpPr/>
          <p:nvPr/>
        </p:nvSpPr>
        <p:spPr>
          <a:xfrm>
            <a:off x="10811887" y="-10770944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2">
            <a:extLst>
              <a:ext uri="{FF2B5EF4-FFF2-40B4-BE49-F238E27FC236}">
                <a16:creationId xmlns:a16="http://schemas.microsoft.com/office/drawing/2014/main" id="{6C8F920F-8CF6-3C45-41A9-E502184F04A3}"/>
              </a:ext>
            </a:extLst>
          </p:cNvPr>
          <p:cNvSpPr/>
          <p:nvPr/>
        </p:nvSpPr>
        <p:spPr>
          <a:xfrm>
            <a:off x="-3553599" y="6528632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2">
            <a:extLst>
              <a:ext uri="{FF2B5EF4-FFF2-40B4-BE49-F238E27FC236}">
                <a16:creationId xmlns:a16="http://schemas.microsoft.com/office/drawing/2014/main" id="{B4127AE3-3F3E-F805-2588-2237E7879643}"/>
              </a:ext>
            </a:extLst>
          </p:cNvPr>
          <p:cNvSpPr txBox="1"/>
          <p:nvPr/>
        </p:nvSpPr>
        <p:spPr>
          <a:xfrm>
            <a:off x="1138962" y="1092878"/>
            <a:ext cx="152018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Breakdown into Macronutrients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AFFE-5448-C7DE-5820-B2FA944AFD7C}"/>
              </a:ext>
            </a:extLst>
          </p:cNvPr>
          <p:cNvSpPr txBox="1">
            <a:spLocks/>
          </p:cNvSpPr>
          <p:nvPr/>
        </p:nvSpPr>
        <p:spPr>
          <a:xfrm>
            <a:off x="1211331" y="2412233"/>
            <a:ext cx="10197888" cy="719802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600" indent="-514350" algn="just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Macronutrient Calories Distribution (Percentage):</a:t>
            </a:r>
          </a:p>
          <a:p>
            <a:pPr marL="55245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Protein Calories = TDEE × 30%</a:t>
            </a:r>
          </a:p>
          <a:p>
            <a:pPr marL="55245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 Calories = TDEE × 30%</a:t>
            </a:r>
          </a:p>
          <a:p>
            <a:pPr marL="55245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Carb Calories = TDEE × 40%</a:t>
            </a:r>
          </a:p>
          <a:p>
            <a:pPr marL="95250" algn="just">
              <a:lnSpc>
                <a:spcPct val="200000"/>
              </a:lnSpc>
            </a:pPr>
            <a:r>
              <a:rPr lang="en-US" sz="2800" dirty="0"/>
              <a:t>2. </a:t>
            </a:r>
            <a:r>
              <a:rPr lang="en-US" sz="2800" b="1" dirty="0"/>
              <a:t>Calories to Grams Conversion</a:t>
            </a:r>
            <a:r>
              <a:rPr lang="en-US" sz="2800" dirty="0"/>
              <a:t>:</a:t>
            </a:r>
          </a:p>
          <a:p>
            <a:pPr marL="55245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Protein (g) = Protein Calories ÷ 4</a:t>
            </a:r>
          </a:p>
          <a:p>
            <a:pPr marL="55245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 (g) = Fat Calories ÷ 9</a:t>
            </a:r>
          </a:p>
          <a:p>
            <a:pPr marL="55245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Carbs (g) = Carb Calories ÷ 4</a:t>
            </a:r>
          </a:p>
        </p:txBody>
      </p:sp>
      <p:pic>
        <p:nvPicPr>
          <p:cNvPr id="5122" name="Picture 2" descr="circle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187" y="2933226"/>
            <a:ext cx="5793210" cy="579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13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3612928-DABC-851D-8EFC-5EC5CDD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E7CAFAA1-D732-5BC4-E9B0-846BD7DC2AA7}"/>
              </a:ext>
            </a:extLst>
          </p:cNvPr>
          <p:cNvSpPr/>
          <p:nvPr/>
        </p:nvSpPr>
        <p:spPr>
          <a:xfrm>
            <a:off x="10811887" y="-10770944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2">
            <a:extLst>
              <a:ext uri="{FF2B5EF4-FFF2-40B4-BE49-F238E27FC236}">
                <a16:creationId xmlns:a16="http://schemas.microsoft.com/office/drawing/2014/main" id="{6C8F920F-8CF6-3C45-41A9-E502184F04A3}"/>
              </a:ext>
            </a:extLst>
          </p:cNvPr>
          <p:cNvSpPr/>
          <p:nvPr/>
        </p:nvSpPr>
        <p:spPr>
          <a:xfrm>
            <a:off x="-3553599" y="6528632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2">
            <a:extLst>
              <a:ext uri="{FF2B5EF4-FFF2-40B4-BE49-F238E27FC236}">
                <a16:creationId xmlns:a16="http://schemas.microsoft.com/office/drawing/2014/main" id="{B4127AE3-3F3E-F805-2588-2237E7879643}"/>
              </a:ext>
            </a:extLst>
          </p:cNvPr>
          <p:cNvSpPr txBox="1"/>
          <p:nvPr/>
        </p:nvSpPr>
        <p:spPr>
          <a:xfrm>
            <a:off x="1138962" y="1092878"/>
            <a:ext cx="152018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Content Based Filtering 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AFFE-5448-C7DE-5820-B2FA944AFD7C}"/>
              </a:ext>
            </a:extLst>
          </p:cNvPr>
          <p:cNvSpPr txBox="1">
            <a:spLocks/>
          </p:cNvSpPr>
          <p:nvPr/>
        </p:nvSpPr>
        <p:spPr>
          <a:xfrm>
            <a:off x="1211330" y="2412233"/>
            <a:ext cx="15975233" cy="719802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algn="just">
              <a:lnSpc>
                <a:spcPct val="150000"/>
              </a:lnSpc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Content-based filtering is a recommendation technique that suggests items to users based on the features of the items they have interacted with in the past. It relies on comparing item attributes and user preferences.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13" y="5944570"/>
            <a:ext cx="1168124" cy="1168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59" y="4487993"/>
            <a:ext cx="1134182" cy="1134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59" y="7380669"/>
            <a:ext cx="1134182" cy="1134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24" y="5816393"/>
            <a:ext cx="1295095" cy="1295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435" y="5873542"/>
            <a:ext cx="1180795" cy="118079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870562" y="7068924"/>
            <a:ext cx="0" cy="4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Arrow 26"/>
          <p:cNvSpPr/>
          <p:nvPr/>
        </p:nvSpPr>
        <p:spPr>
          <a:xfrm rot="19351088">
            <a:off x="3373485" y="5506076"/>
            <a:ext cx="1614202" cy="194530"/>
          </a:xfrm>
          <a:prstGeom prst="rightArrow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351088">
            <a:off x="6615669" y="7014223"/>
            <a:ext cx="1614202" cy="194530"/>
          </a:xfrm>
          <a:prstGeom prst="rightArrow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825826">
            <a:off x="6661193" y="5309399"/>
            <a:ext cx="1614202" cy="194530"/>
          </a:xfrm>
          <a:prstGeom prst="rightArrow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10617221" y="6445908"/>
            <a:ext cx="1614202" cy="194530"/>
          </a:xfrm>
          <a:prstGeom prst="rightArrow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363175" y="7679802"/>
            <a:ext cx="314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User Preferences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77487" y="5706077"/>
            <a:ext cx="264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Extract Calories and </a:t>
            </a:r>
          </a:p>
          <a:p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Macronutrients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45744" y="8587710"/>
            <a:ext cx="277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Food Items with their</a:t>
            </a:r>
          </a:p>
          <a:p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nutrients Values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73003" y="7301429"/>
            <a:ext cx="277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Compare cosine similarity  score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829783" y="7301428"/>
            <a:ext cx="35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similar food items</a:t>
            </a:r>
          </a:p>
        </p:txBody>
      </p:sp>
    </p:spTree>
    <p:extLst>
      <p:ext uri="{BB962C8B-B14F-4D97-AF65-F5344CB8AC3E}">
        <p14:creationId xmlns:p14="http://schemas.microsoft.com/office/powerpoint/2010/main" val="2434952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3612928-DABC-851D-8EFC-5EC5CDD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E7CAFAA1-D732-5BC4-E9B0-846BD7DC2AA7}"/>
              </a:ext>
            </a:extLst>
          </p:cNvPr>
          <p:cNvSpPr/>
          <p:nvPr/>
        </p:nvSpPr>
        <p:spPr>
          <a:xfrm>
            <a:off x="10811887" y="-10770944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2">
            <a:extLst>
              <a:ext uri="{FF2B5EF4-FFF2-40B4-BE49-F238E27FC236}">
                <a16:creationId xmlns:a16="http://schemas.microsoft.com/office/drawing/2014/main" id="{6C8F920F-8CF6-3C45-41A9-E502184F04A3}"/>
              </a:ext>
            </a:extLst>
          </p:cNvPr>
          <p:cNvSpPr/>
          <p:nvPr/>
        </p:nvSpPr>
        <p:spPr>
          <a:xfrm>
            <a:off x="-3553599" y="6528632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2">
            <a:extLst>
              <a:ext uri="{FF2B5EF4-FFF2-40B4-BE49-F238E27FC236}">
                <a16:creationId xmlns:a16="http://schemas.microsoft.com/office/drawing/2014/main" id="{B4127AE3-3F3E-F805-2588-2237E7879643}"/>
              </a:ext>
            </a:extLst>
          </p:cNvPr>
          <p:cNvSpPr txBox="1"/>
          <p:nvPr/>
        </p:nvSpPr>
        <p:spPr>
          <a:xfrm>
            <a:off x="1138962" y="1092878"/>
            <a:ext cx="152018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Allergens Detection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AFFE-5448-C7DE-5820-B2FA944AFD7C}"/>
              </a:ext>
            </a:extLst>
          </p:cNvPr>
          <p:cNvSpPr txBox="1">
            <a:spLocks/>
          </p:cNvSpPr>
          <p:nvPr/>
        </p:nvSpPr>
        <p:spPr>
          <a:xfrm>
            <a:off x="1138962" y="2504980"/>
            <a:ext cx="15975233" cy="719802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algn="just">
              <a:lnSpc>
                <a:spcPct val="150000"/>
              </a:lnSpc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the user input allergies using fuzzy words and remove food items with allergens ingredients by comparing them using phrase matcher.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43" y="3687468"/>
            <a:ext cx="12266866" cy="61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2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3612928-DABC-851D-8EFC-5EC5CDD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E7CAFAA1-D732-5BC4-E9B0-846BD7DC2AA7}"/>
              </a:ext>
            </a:extLst>
          </p:cNvPr>
          <p:cNvSpPr/>
          <p:nvPr/>
        </p:nvSpPr>
        <p:spPr>
          <a:xfrm>
            <a:off x="10811887" y="-10770944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2">
            <a:extLst>
              <a:ext uri="{FF2B5EF4-FFF2-40B4-BE49-F238E27FC236}">
                <a16:creationId xmlns:a16="http://schemas.microsoft.com/office/drawing/2014/main" id="{6C8F920F-8CF6-3C45-41A9-E502184F04A3}"/>
              </a:ext>
            </a:extLst>
          </p:cNvPr>
          <p:cNvSpPr/>
          <p:nvPr/>
        </p:nvSpPr>
        <p:spPr>
          <a:xfrm>
            <a:off x="-3553599" y="6528632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2">
            <a:extLst>
              <a:ext uri="{FF2B5EF4-FFF2-40B4-BE49-F238E27FC236}">
                <a16:creationId xmlns:a16="http://schemas.microsoft.com/office/drawing/2014/main" id="{B4127AE3-3F3E-F805-2588-2237E7879643}"/>
              </a:ext>
            </a:extLst>
          </p:cNvPr>
          <p:cNvSpPr txBox="1"/>
          <p:nvPr/>
        </p:nvSpPr>
        <p:spPr>
          <a:xfrm>
            <a:off x="1138962" y="1092878"/>
            <a:ext cx="152018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Comparison of Selected Food items 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AFFE-5448-C7DE-5820-B2FA944AFD7C}"/>
              </a:ext>
            </a:extLst>
          </p:cNvPr>
          <p:cNvSpPr txBox="1">
            <a:spLocks/>
          </p:cNvSpPr>
          <p:nvPr/>
        </p:nvSpPr>
        <p:spPr>
          <a:xfrm>
            <a:off x="1211330" y="2412233"/>
            <a:ext cx="9600557" cy="2100192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algn="just">
              <a:lnSpc>
                <a:spcPct val="150000"/>
              </a:lnSpc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user have a choice of selecting one food item  for each category from the listed food item and then compare it with the needed nutrients.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279" y="2412233"/>
            <a:ext cx="4280221" cy="6767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oogle Shape;12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730271" y="4512425"/>
            <a:ext cx="7111975" cy="6904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6459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B759E8C1-BC10-EB29-116D-028CB1CB9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1149446B-BF2A-B5F2-D216-8D5D3F3C16B2}"/>
              </a:ext>
            </a:extLst>
          </p:cNvPr>
          <p:cNvSpPr/>
          <p:nvPr/>
        </p:nvSpPr>
        <p:spPr>
          <a:xfrm>
            <a:off x="10811887" y="-10770944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2">
            <a:extLst>
              <a:ext uri="{FF2B5EF4-FFF2-40B4-BE49-F238E27FC236}">
                <a16:creationId xmlns:a16="http://schemas.microsoft.com/office/drawing/2014/main" id="{3AD0CC1C-E7C9-C0F2-9F46-04444D87E29E}"/>
              </a:ext>
            </a:extLst>
          </p:cNvPr>
          <p:cNvSpPr/>
          <p:nvPr/>
        </p:nvSpPr>
        <p:spPr>
          <a:xfrm>
            <a:off x="-3553599" y="6528632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2">
            <a:extLst>
              <a:ext uri="{FF2B5EF4-FFF2-40B4-BE49-F238E27FC236}">
                <a16:creationId xmlns:a16="http://schemas.microsoft.com/office/drawing/2014/main" id="{4BF52164-7EC1-9525-C945-23E3985F4B2C}"/>
              </a:ext>
            </a:extLst>
          </p:cNvPr>
          <p:cNvSpPr txBox="1"/>
          <p:nvPr/>
        </p:nvSpPr>
        <p:spPr>
          <a:xfrm>
            <a:off x="1138962" y="1092878"/>
            <a:ext cx="152018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Summary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49D62-C5F9-F111-D8D2-B6A1A621BE6F}"/>
              </a:ext>
            </a:extLst>
          </p:cNvPr>
          <p:cNvSpPr txBox="1">
            <a:spLocks/>
          </p:cNvSpPr>
          <p:nvPr/>
        </p:nvSpPr>
        <p:spPr>
          <a:xfrm>
            <a:off x="1211330" y="2412233"/>
            <a:ext cx="15975233" cy="719802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algn="just">
              <a:lnSpc>
                <a:spcPct val="150000"/>
              </a:lnSpc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35E5B51-1299-4307-009F-0574795AE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08885F-56F4-5215-E8ED-92BA337E0EB5}"/>
              </a:ext>
            </a:extLst>
          </p:cNvPr>
          <p:cNvSpPr txBox="1">
            <a:spLocks/>
          </p:cNvSpPr>
          <p:nvPr/>
        </p:nvSpPr>
        <p:spPr>
          <a:xfrm>
            <a:off x="1211330" y="2286002"/>
            <a:ext cx="16797270" cy="7720276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algn="just"/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Objective:</a:t>
            </a:r>
          </a:p>
          <a:p>
            <a:pPr marL="66675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Personalized AI-based diet recommendations for improving nutritional health.</a:t>
            </a:r>
          </a:p>
          <a:p>
            <a:pPr marL="95250" algn="just">
              <a:lnSpc>
                <a:spcPct val="150000"/>
              </a:lnSpc>
            </a:pPr>
            <a:endParaRPr lang="en-US" sz="3600" dirty="0"/>
          </a:p>
          <a:p>
            <a:r>
              <a:rPr lang="en-US" sz="3600" b="1" dirty="0"/>
              <a:t>Core Features</a:t>
            </a:r>
            <a:r>
              <a:rPr lang="en-US" sz="3600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User input collection (age, weight, height, activity level, allergies).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BMI class prediction using a KNN model.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Custom meal plan recommendations considering caloric and nutritional needs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Removal of dishes  based on allergen detection</a:t>
            </a:r>
          </a:p>
          <a:p>
            <a:endParaRPr lang="en-US" sz="3600" dirty="0"/>
          </a:p>
          <a:p>
            <a:r>
              <a:rPr lang="en-US" sz="3600" b="1" dirty="0"/>
              <a:t>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KNN model achieves 92% accuracy in BMI classification.</a:t>
            </a:r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5250" algn="just">
              <a:lnSpc>
                <a:spcPct val="150000"/>
              </a:lnSpc>
            </a:pP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140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970A4E5E-A856-7B26-E73E-C0B2BD3AB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CFEB8B88-7536-DBB5-1213-6146FE93F5DB}"/>
              </a:ext>
            </a:extLst>
          </p:cNvPr>
          <p:cNvSpPr/>
          <p:nvPr/>
        </p:nvSpPr>
        <p:spPr>
          <a:xfrm>
            <a:off x="10811887" y="-10770944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2">
            <a:extLst>
              <a:ext uri="{FF2B5EF4-FFF2-40B4-BE49-F238E27FC236}">
                <a16:creationId xmlns:a16="http://schemas.microsoft.com/office/drawing/2014/main" id="{EF737691-C280-5853-8004-64EDE7566715}"/>
              </a:ext>
            </a:extLst>
          </p:cNvPr>
          <p:cNvSpPr/>
          <p:nvPr/>
        </p:nvSpPr>
        <p:spPr>
          <a:xfrm>
            <a:off x="-3164306" y="6094233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2">
            <a:extLst>
              <a:ext uri="{FF2B5EF4-FFF2-40B4-BE49-F238E27FC236}">
                <a16:creationId xmlns:a16="http://schemas.microsoft.com/office/drawing/2014/main" id="{E86380DB-33B1-3578-84CD-7DD90F7BC7F3}"/>
              </a:ext>
            </a:extLst>
          </p:cNvPr>
          <p:cNvSpPr txBox="1"/>
          <p:nvPr/>
        </p:nvSpPr>
        <p:spPr>
          <a:xfrm>
            <a:off x="1138962" y="1092878"/>
            <a:ext cx="152018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Summary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8B05-3E3B-89A1-3EDD-C14472A6EB62}"/>
              </a:ext>
            </a:extLst>
          </p:cNvPr>
          <p:cNvSpPr txBox="1">
            <a:spLocks/>
          </p:cNvSpPr>
          <p:nvPr/>
        </p:nvSpPr>
        <p:spPr>
          <a:xfrm>
            <a:off x="1211330" y="2412233"/>
            <a:ext cx="15975233" cy="719802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algn="just">
              <a:lnSpc>
                <a:spcPct val="150000"/>
              </a:lnSpc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EC01CD-5AAA-3C7B-5BE5-61317A989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163353-8323-F5A0-910B-42E5D7B82BA7}"/>
              </a:ext>
            </a:extLst>
          </p:cNvPr>
          <p:cNvSpPr txBox="1">
            <a:spLocks/>
          </p:cNvSpPr>
          <p:nvPr/>
        </p:nvSpPr>
        <p:spPr>
          <a:xfrm>
            <a:off x="1211330" y="2286002"/>
            <a:ext cx="16797270" cy="7720276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/>
              <a:t>Technology Used</a:t>
            </a:r>
            <a:r>
              <a:rPr lang="en-US" sz="3600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BMI calculation using the Mifflin-St Jeor formula.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BMI Class Prediction using KNN Model.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Macronutrient breakdown and calorie distribution.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Content-based filtering for personalized recommendations.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Allergen Detection.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r>
              <a:rPr lang="en-US" sz="3600" b="1" dirty="0"/>
              <a:t>User Benefits</a:t>
            </a:r>
            <a:r>
              <a:rPr lang="en-US" sz="3600" dirty="0"/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Easy tracking of nutritional goals.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Adaptable meal plans based on user feedback and changing needs.</a:t>
            </a:r>
          </a:p>
          <a:p>
            <a:endParaRPr lang="en-US" sz="4400" dirty="0"/>
          </a:p>
          <a:p>
            <a:pPr marL="95250" algn="just">
              <a:lnSpc>
                <a:spcPct val="150000"/>
              </a:lnSpc>
            </a:pPr>
            <a:endParaRPr lang="en-US" sz="2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6488348" y="-3316437"/>
            <a:ext cx="16358370" cy="16358370"/>
          </a:xfrm>
          <a:custGeom>
            <a:avLst/>
            <a:gdLst/>
            <a:ahLst/>
            <a:cxnLst/>
            <a:rect l="l" t="t" r="r" b="b"/>
            <a:pathLst>
              <a:path w="16358370" h="16358370" extrusionOk="0">
                <a:moveTo>
                  <a:pt x="0" y="0"/>
                </a:moveTo>
                <a:lnTo>
                  <a:pt x="16358370" y="0"/>
                </a:lnTo>
                <a:lnTo>
                  <a:pt x="16358370" y="16358370"/>
                </a:lnTo>
                <a:lnTo>
                  <a:pt x="0" y="16358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08" name="Google Shape;5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9375" y="635675"/>
            <a:ext cx="5795450" cy="975245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7"/>
          <p:cNvSpPr txBox="1"/>
          <p:nvPr/>
        </p:nvSpPr>
        <p:spPr>
          <a:xfrm>
            <a:off x="1028610" y="4777859"/>
            <a:ext cx="10831800" cy="246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We welcome your feedback and suggestions to improve </a:t>
            </a:r>
            <a:r>
              <a:rPr lang="en-US" sz="4000" dirty="0" err="1" smtClean="0"/>
              <a:t>NutriFit</a:t>
            </a:r>
            <a:r>
              <a:rPr lang="en-US" sz="4000" dirty="0" smtClean="0"/>
              <a:t>.</a:t>
            </a:r>
            <a:endParaRPr sz="4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"/>
          <p:cNvSpPr/>
          <p:nvPr/>
        </p:nvSpPr>
        <p:spPr>
          <a:xfrm>
            <a:off x="13332392" y="-5916421"/>
            <a:ext cx="10938051" cy="10938051"/>
          </a:xfrm>
          <a:custGeom>
            <a:avLst/>
            <a:gdLst/>
            <a:ahLst/>
            <a:cxnLst/>
            <a:rect l="l" t="t" r="r" b="b"/>
            <a:pathLst>
              <a:path w="10938051" h="10938051" extrusionOk="0">
                <a:moveTo>
                  <a:pt x="0" y="0"/>
                </a:moveTo>
                <a:lnTo>
                  <a:pt x="10938051" y="0"/>
                </a:lnTo>
                <a:lnTo>
                  <a:pt x="10938051" y="10938051"/>
                </a:lnTo>
                <a:lnTo>
                  <a:pt x="0" y="10938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6" name="Google Shape;466;p25"/>
          <p:cNvSpPr/>
          <p:nvPr/>
        </p:nvSpPr>
        <p:spPr>
          <a:xfrm>
            <a:off x="-4100041" y="4954289"/>
            <a:ext cx="10938051" cy="10938051"/>
          </a:xfrm>
          <a:custGeom>
            <a:avLst/>
            <a:gdLst/>
            <a:ahLst/>
            <a:cxnLst/>
            <a:rect l="l" t="t" r="r" b="b"/>
            <a:pathLst>
              <a:path w="10938051" h="10938051" extrusionOk="0">
                <a:moveTo>
                  <a:pt x="0" y="0"/>
                </a:moveTo>
                <a:lnTo>
                  <a:pt x="10938051" y="0"/>
                </a:lnTo>
                <a:lnTo>
                  <a:pt x="10938051" y="10938051"/>
                </a:lnTo>
                <a:lnTo>
                  <a:pt x="0" y="10938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67" name="Google Shape;4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4163" y="-1327045"/>
            <a:ext cx="7014050" cy="68038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25"/>
          <p:cNvCxnSpPr/>
          <p:nvPr/>
        </p:nvCxnSpPr>
        <p:spPr>
          <a:xfrm>
            <a:off x="-427580" y="5467273"/>
            <a:ext cx="122699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1" name="Google Shape;481;p25"/>
          <p:cNvCxnSpPr/>
          <p:nvPr/>
        </p:nvCxnSpPr>
        <p:spPr>
          <a:xfrm>
            <a:off x="16869975" y="5457748"/>
            <a:ext cx="223674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25"/>
          <p:cNvSpPr txBox="1"/>
          <p:nvPr/>
        </p:nvSpPr>
        <p:spPr>
          <a:xfrm>
            <a:off x="1028700" y="2334978"/>
            <a:ext cx="10290600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Presented By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25"/>
          <p:cNvSpPr txBox="1"/>
          <p:nvPr/>
        </p:nvSpPr>
        <p:spPr>
          <a:xfrm>
            <a:off x="3262059" y="4894473"/>
            <a:ext cx="4572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2022- CS-112</a:t>
            </a:r>
            <a:endParaRPr sz="4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25"/>
          <p:cNvSpPr txBox="1"/>
          <p:nvPr/>
        </p:nvSpPr>
        <p:spPr>
          <a:xfrm>
            <a:off x="3262058" y="5709819"/>
            <a:ext cx="4572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Saba Shahdin</a:t>
            </a:r>
            <a:endParaRPr sz="4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488;p25"/>
          <p:cNvSpPr txBox="1"/>
          <p:nvPr/>
        </p:nvSpPr>
        <p:spPr>
          <a:xfrm>
            <a:off x="9728031" y="4954289"/>
            <a:ext cx="4572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2022- CS-151</a:t>
            </a:r>
            <a:endParaRPr sz="4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489;p25"/>
          <p:cNvSpPr txBox="1"/>
          <p:nvPr/>
        </p:nvSpPr>
        <p:spPr>
          <a:xfrm>
            <a:off x="9728031" y="5720150"/>
            <a:ext cx="4572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Open Sans"/>
                <a:ea typeface="Open Sans"/>
                <a:cs typeface="Open Sans"/>
                <a:sym typeface="Open Sans"/>
              </a:rPr>
              <a:t>Afeera Fatima</a:t>
            </a:r>
            <a:endParaRPr sz="4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3612928-DABC-851D-8EFC-5EC5CDD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E7CAFAA1-D732-5BC4-E9B0-846BD7DC2AA7}"/>
              </a:ext>
            </a:extLst>
          </p:cNvPr>
          <p:cNvSpPr/>
          <p:nvPr/>
        </p:nvSpPr>
        <p:spPr>
          <a:xfrm>
            <a:off x="10531830" y="-7639552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2">
            <a:extLst>
              <a:ext uri="{FF2B5EF4-FFF2-40B4-BE49-F238E27FC236}">
                <a16:creationId xmlns:a16="http://schemas.microsoft.com/office/drawing/2014/main" id="{6C8F920F-8CF6-3C45-41A9-E502184F04A3}"/>
              </a:ext>
            </a:extLst>
          </p:cNvPr>
          <p:cNvSpPr/>
          <p:nvPr/>
        </p:nvSpPr>
        <p:spPr>
          <a:xfrm>
            <a:off x="-2295829" y="5714069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2">
            <a:extLst>
              <a:ext uri="{FF2B5EF4-FFF2-40B4-BE49-F238E27FC236}">
                <a16:creationId xmlns:a16="http://schemas.microsoft.com/office/drawing/2014/main" id="{B4127AE3-3F3E-F805-2588-2237E7879643}"/>
              </a:ext>
            </a:extLst>
          </p:cNvPr>
          <p:cNvSpPr txBox="1"/>
          <p:nvPr/>
        </p:nvSpPr>
        <p:spPr>
          <a:xfrm>
            <a:off x="1028700" y="1256365"/>
            <a:ext cx="13643264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Introduction 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AFFE-5448-C7DE-5820-B2FA944AFD7C}"/>
              </a:ext>
            </a:extLst>
          </p:cNvPr>
          <p:cNvSpPr txBox="1">
            <a:spLocks/>
          </p:cNvSpPr>
          <p:nvPr/>
        </p:nvSpPr>
        <p:spPr>
          <a:xfrm>
            <a:off x="1975228" y="2901943"/>
            <a:ext cx="12696735" cy="5717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52450" indent="-457200" algn="just">
              <a:buFont typeface="Arial" panose="020B0604020202020204" pitchFamily="34" charset="0"/>
              <a:buChar char="•"/>
            </a:pPr>
            <a:r>
              <a:rPr lang="en-US" sz="4000" dirty="0"/>
              <a:t>This project is a personalized diet recommendation system designed to help users manage their nutritional needs based on their physical characteristics, activity levels, and dietary preferences.</a:t>
            </a:r>
          </a:p>
          <a:p>
            <a:pPr marL="552450" indent="-457200" algn="just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52450" indent="-457200" algn="just">
              <a:buFont typeface="Arial" panose="020B0604020202020204" pitchFamily="34" charset="0"/>
              <a:buChar char="•"/>
            </a:pPr>
            <a:r>
              <a:rPr lang="en-US" sz="4000" dirty="0"/>
              <a:t>By collecting essential user data such as age, weight, height, gender, and activity level, the system calculates key metrics like BMI and daily calorie requirements. </a:t>
            </a:r>
          </a:p>
          <a:p>
            <a:pPr marL="552450" indent="-457200" algn="just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52450" indent="-457200" algn="just">
              <a:buFont typeface="Arial" panose="020B0604020202020204" pitchFamily="34" charset="0"/>
              <a:buChar char="•"/>
            </a:pPr>
            <a:r>
              <a:rPr lang="en-US" sz="4000" dirty="0"/>
              <a:t>Using this data, the system generates customized meal plans that consider food preferences and allergen restrictions. </a:t>
            </a:r>
          </a:p>
          <a:p>
            <a:pPr marL="552450" indent="-457200" algn="just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52450" indent="-457200" algn="just">
              <a:buFont typeface="Arial" panose="020B0604020202020204" pitchFamily="34" charset="0"/>
              <a:buChar char="•"/>
            </a:pPr>
            <a:r>
              <a:rPr lang="en-US" sz="4000" dirty="0"/>
              <a:t>A machine learning model is employed to predict body mass, and the system provides flexibility for users to modify their meal plans over time, ensuring adaptability and long-term usability.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5466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>
            <a:off x="10531830" y="-7639552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28" name="Google Shape;12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3700" y="-1212737"/>
            <a:ext cx="7111975" cy="690476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/>
          <p:nvPr/>
        </p:nvSpPr>
        <p:spPr>
          <a:xfrm>
            <a:off x="-3833039" y="6733401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30" name="Google Shape;130;p12"/>
          <p:cNvGrpSpPr/>
          <p:nvPr/>
        </p:nvGrpSpPr>
        <p:grpSpPr>
          <a:xfrm>
            <a:off x="13326574" y="3837933"/>
            <a:ext cx="2699134" cy="2730378"/>
            <a:chOff x="0" y="-28575"/>
            <a:chExt cx="710883" cy="719112"/>
          </a:xfrm>
        </p:grpSpPr>
        <p:sp>
          <p:nvSpPr>
            <p:cNvPr id="131" name="Google Shape;131;p12"/>
            <p:cNvSpPr/>
            <p:nvPr/>
          </p:nvSpPr>
          <p:spPr>
            <a:xfrm>
              <a:off x="0" y="0"/>
              <a:ext cx="710883" cy="690537"/>
            </a:xfrm>
            <a:custGeom>
              <a:avLst/>
              <a:gdLst/>
              <a:ahLst/>
              <a:cxnLst/>
              <a:rect l="l" t="t" r="r" b="b"/>
              <a:pathLst>
                <a:path w="710883" h="690537" extrusionOk="0">
                  <a:moveTo>
                    <a:pt x="71707" y="0"/>
                  </a:moveTo>
                  <a:lnTo>
                    <a:pt x="639176" y="0"/>
                  </a:lnTo>
                  <a:cubicBezTo>
                    <a:pt x="658194" y="0"/>
                    <a:pt x="676433" y="7555"/>
                    <a:pt x="689880" y="21003"/>
                  </a:cubicBezTo>
                  <a:cubicBezTo>
                    <a:pt x="703328" y="34450"/>
                    <a:pt x="710883" y="52689"/>
                    <a:pt x="710883" y="71707"/>
                  </a:cubicBezTo>
                  <a:lnTo>
                    <a:pt x="710883" y="618829"/>
                  </a:lnTo>
                  <a:cubicBezTo>
                    <a:pt x="710883" y="658432"/>
                    <a:pt x="678779" y="690537"/>
                    <a:pt x="639176" y="690537"/>
                  </a:cubicBezTo>
                  <a:lnTo>
                    <a:pt x="71707" y="690537"/>
                  </a:lnTo>
                  <a:cubicBezTo>
                    <a:pt x="32105" y="690537"/>
                    <a:pt x="0" y="658432"/>
                    <a:pt x="0" y="618829"/>
                  </a:cubicBezTo>
                  <a:lnTo>
                    <a:pt x="0" y="71707"/>
                  </a:lnTo>
                  <a:cubicBezTo>
                    <a:pt x="0" y="32105"/>
                    <a:pt x="32105" y="0"/>
                    <a:pt x="71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2"/>
            <p:cNvSpPr txBox="1"/>
            <p:nvPr/>
          </p:nvSpPr>
          <p:spPr>
            <a:xfrm>
              <a:off x="0" y="-28575"/>
              <a:ext cx="710883" cy="71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2"/>
          <p:cNvGrpSpPr/>
          <p:nvPr/>
        </p:nvGrpSpPr>
        <p:grpSpPr>
          <a:xfrm>
            <a:off x="1568425" y="3837933"/>
            <a:ext cx="2699134" cy="2730378"/>
            <a:chOff x="0" y="-28575"/>
            <a:chExt cx="710883" cy="719112"/>
          </a:xfrm>
        </p:grpSpPr>
        <p:sp>
          <p:nvSpPr>
            <p:cNvPr id="134" name="Google Shape;134;p12"/>
            <p:cNvSpPr/>
            <p:nvPr/>
          </p:nvSpPr>
          <p:spPr>
            <a:xfrm>
              <a:off x="0" y="0"/>
              <a:ext cx="710883" cy="690537"/>
            </a:xfrm>
            <a:custGeom>
              <a:avLst/>
              <a:gdLst/>
              <a:ahLst/>
              <a:cxnLst/>
              <a:rect l="l" t="t" r="r" b="b"/>
              <a:pathLst>
                <a:path w="710883" h="690537" extrusionOk="0">
                  <a:moveTo>
                    <a:pt x="71707" y="0"/>
                  </a:moveTo>
                  <a:lnTo>
                    <a:pt x="639176" y="0"/>
                  </a:lnTo>
                  <a:cubicBezTo>
                    <a:pt x="658194" y="0"/>
                    <a:pt x="676433" y="7555"/>
                    <a:pt x="689880" y="21003"/>
                  </a:cubicBezTo>
                  <a:cubicBezTo>
                    <a:pt x="703328" y="34450"/>
                    <a:pt x="710883" y="52689"/>
                    <a:pt x="710883" y="71707"/>
                  </a:cubicBezTo>
                  <a:lnTo>
                    <a:pt x="710883" y="618829"/>
                  </a:lnTo>
                  <a:cubicBezTo>
                    <a:pt x="710883" y="658432"/>
                    <a:pt x="678779" y="690537"/>
                    <a:pt x="639176" y="690537"/>
                  </a:cubicBezTo>
                  <a:lnTo>
                    <a:pt x="71707" y="690537"/>
                  </a:lnTo>
                  <a:cubicBezTo>
                    <a:pt x="32105" y="690537"/>
                    <a:pt x="0" y="658432"/>
                    <a:pt x="0" y="618829"/>
                  </a:cubicBezTo>
                  <a:lnTo>
                    <a:pt x="0" y="71707"/>
                  </a:lnTo>
                  <a:cubicBezTo>
                    <a:pt x="0" y="32105"/>
                    <a:pt x="32105" y="0"/>
                    <a:pt x="71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2"/>
            <p:cNvSpPr txBox="1"/>
            <p:nvPr/>
          </p:nvSpPr>
          <p:spPr>
            <a:xfrm>
              <a:off x="0" y="-28575"/>
              <a:ext cx="710883" cy="71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2"/>
          <p:cNvGrpSpPr/>
          <p:nvPr/>
        </p:nvGrpSpPr>
        <p:grpSpPr>
          <a:xfrm>
            <a:off x="7446090" y="3837933"/>
            <a:ext cx="2699134" cy="2730378"/>
            <a:chOff x="0" y="-28575"/>
            <a:chExt cx="710883" cy="719112"/>
          </a:xfrm>
        </p:grpSpPr>
        <p:sp>
          <p:nvSpPr>
            <p:cNvPr id="137" name="Google Shape;137;p12"/>
            <p:cNvSpPr/>
            <p:nvPr/>
          </p:nvSpPr>
          <p:spPr>
            <a:xfrm>
              <a:off x="0" y="0"/>
              <a:ext cx="710883" cy="690537"/>
            </a:xfrm>
            <a:custGeom>
              <a:avLst/>
              <a:gdLst/>
              <a:ahLst/>
              <a:cxnLst/>
              <a:rect l="l" t="t" r="r" b="b"/>
              <a:pathLst>
                <a:path w="710883" h="690537" extrusionOk="0">
                  <a:moveTo>
                    <a:pt x="71707" y="0"/>
                  </a:moveTo>
                  <a:lnTo>
                    <a:pt x="639176" y="0"/>
                  </a:lnTo>
                  <a:cubicBezTo>
                    <a:pt x="658194" y="0"/>
                    <a:pt x="676433" y="7555"/>
                    <a:pt x="689880" y="21003"/>
                  </a:cubicBezTo>
                  <a:cubicBezTo>
                    <a:pt x="703328" y="34450"/>
                    <a:pt x="710883" y="52689"/>
                    <a:pt x="710883" y="71707"/>
                  </a:cubicBezTo>
                  <a:lnTo>
                    <a:pt x="710883" y="618829"/>
                  </a:lnTo>
                  <a:cubicBezTo>
                    <a:pt x="710883" y="658432"/>
                    <a:pt x="678779" y="690537"/>
                    <a:pt x="639176" y="690537"/>
                  </a:cubicBezTo>
                  <a:lnTo>
                    <a:pt x="71707" y="690537"/>
                  </a:lnTo>
                  <a:cubicBezTo>
                    <a:pt x="32105" y="690537"/>
                    <a:pt x="0" y="658432"/>
                    <a:pt x="0" y="618829"/>
                  </a:cubicBezTo>
                  <a:lnTo>
                    <a:pt x="0" y="71707"/>
                  </a:lnTo>
                  <a:cubicBezTo>
                    <a:pt x="0" y="32105"/>
                    <a:pt x="32105" y="0"/>
                    <a:pt x="71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2"/>
            <p:cNvSpPr txBox="1"/>
            <p:nvPr/>
          </p:nvSpPr>
          <p:spPr>
            <a:xfrm>
              <a:off x="0" y="-28575"/>
              <a:ext cx="710883" cy="71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2"/>
          <p:cNvSpPr txBox="1"/>
          <p:nvPr/>
        </p:nvSpPr>
        <p:spPr>
          <a:xfrm>
            <a:off x="7605066" y="4323518"/>
            <a:ext cx="2567700" cy="1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31" b="1" i="0" u="none" strike="noStrike" cap="none">
                <a:solidFill>
                  <a:srgbClr val="7CBE2B"/>
                </a:solidFill>
                <a:latin typeface="Open Sans"/>
                <a:ea typeface="Open Sans"/>
                <a:cs typeface="Open Sans"/>
                <a:sym typeface="Open Sans"/>
              </a:rPr>
              <a:t>02.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13485679" y="4323518"/>
            <a:ext cx="2567700" cy="1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31" b="1" i="0" u="none" strike="noStrike" cap="none">
                <a:solidFill>
                  <a:srgbClr val="7CBE2B"/>
                </a:solidFill>
                <a:latin typeface="Open Sans"/>
                <a:ea typeface="Open Sans"/>
                <a:cs typeface="Open Sans"/>
                <a:sym typeface="Open Sans"/>
              </a:rPr>
              <a:t>03.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2" name="Google Shape;142;p12"/>
          <p:cNvCxnSpPr/>
          <p:nvPr/>
        </p:nvCxnSpPr>
        <p:spPr>
          <a:xfrm>
            <a:off x="0" y="5266895"/>
            <a:ext cx="15684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12"/>
          <p:cNvCxnSpPr/>
          <p:nvPr/>
        </p:nvCxnSpPr>
        <p:spPr>
          <a:xfrm>
            <a:off x="4267559" y="5276420"/>
            <a:ext cx="317853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12"/>
          <p:cNvCxnSpPr/>
          <p:nvPr/>
        </p:nvCxnSpPr>
        <p:spPr>
          <a:xfrm>
            <a:off x="10145224" y="5285945"/>
            <a:ext cx="317853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12"/>
          <p:cNvCxnSpPr/>
          <p:nvPr/>
        </p:nvCxnSpPr>
        <p:spPr>
          <a:xfrm>
            <a:off x="16025708" y="5295470"/>
            <a:ext cx="280201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12"/>
          <p:cNvSpPr txBox="1"/>
          <p:nvPr/>
        </p:nvSpPr>
        <p:spPr>
          <a:xfrm>
            <a:off x="7245350" y="7377936"/>
            <a:ext cx="4346797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latin typeface="Open Sans"/>
                <a:ea typeface="Open Sans"/>
                <a:cs typeface="Open Sans"/>
                <a:sym typeface="Open Sans"/>
              </a:rPr>
              <a:t>Recommendation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12"/>
          <p:cNvSpPr txBox="1"/>
          <p:nvPr/>
        </p:nvSpPr>
        <p:spPr>
          <a:xfrm>
            <a:off x="6822774" y="7995717"/>
            <a:ext cx="5182176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Open Sans"/>
                <a:ea typeface="Open Sans"/>
                <a:cs typeface="Open Sans"/>
                <a:sym typeface="Open Sans"/>
              </a:rPr>
              <a:t>Used Content Based Filtering to recommend according to user preference</a:t>
            </a:r>
            <a:endParaRPr dirty="0"/>
          </a:p>
        </p:txBody>
      </p:sp>
      <p:sp>
        <p:nvSpPr>
          <p:cNvPr id="148" name="Google Shape;148;p12"/>
          <p:cNvSpPr txBox="1"/>
          <p:nvPr/>
        </p:nvSpPr>
        <p:spPr>
          <a:xfrm>
            <a:off x="1367687" y="7377936"/>
            <a:ext cx="33060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latin typeface="Open Sans"/>
                <a:ea typeface="Open Sans"/>
                <a:cs typeface="Open Sans"/>
                <a:sym typeface="Open Sans"/>
              </a:rPr>
              <a:t>BMI Class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1367687" y="8057911"/>
            <a:ext cx="3306074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Predicts BMI Class of User suing KNN</a:t>
            </a:r>
            <a:endParaRPr dirty="0"/>
          </a:p>
        </p:txBody>
      </p:sp>
      <p:sp>
        <p:nvSpPr>
          <p:cNvPr id="150" name="Google Shape;150;p12"/>
          <p:cNvSpPr txBox="1"/>
          <p:nvPr/>
        </p:nvSpPr>
        <p:spPr>
          <a:xfrm>
            <a:off x="13125835" y="7392169"/>
            <a:ext cx="37944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latin typeface="Open Sans"/>
                <a:ea typeface="Open Sans"/>
                <a:cs typeface="Open Sans"/>
                <a:sym typeface="Open Sans"/>
              </a:rPr>
              <a:t>Food Allergies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2"/>
          <p:cNvSpPr txBox="1"/>
          <p:nvPr/>
        </p:nvSpPr>
        <p:spPr>
          <a:xfrm>
            <a:off x="13125835" y="8072143"/>
            <a:ext cx="3306074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Open Sans"/>
                <a:ea typeface="Open Sans"/>
                <a:cs typeface="Open Sans"/>
                <a:sym typeface="Open Sans"/>
              </a:rPr>
              <a:t>Remove Dishes with Allergic Food Ingredients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  <p:sp>
        <p:nvSpPr>
          <p:cNvPr id="152" name="Google Shape;152;p12"/>
          <p:cNvSpPr txBox="1"/>
          <p:nvPr/>
        </p:nvSpPr>
        <p:spPr>
          <a:xfrm>
            <a:off x="1028700" y="1256365"/>
            <a:ext cx="13643264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Approach 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12"/>
          <p:cNvSpPr txBox="1"/>
          <p:nvPr/>
        </p:nvSpPr>
        <p:spPr>
          <a:xfrm>
            <a:off x="1835068" y="4323518"/>
            <a:ext cx="2390400" cy="1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31" b="1" i="0" u="none" strike="noStrike" cap="none">
                <a:solidFill>
                  <a:srgbClr val="7CBE2B"/>
                </a:solidFill>
                <a:latin typeface="Open Sans"/>
                <a:ea typeface="Open Sans"/>
                <a:cs typeface="Open Sans"/>
                <a:sym typeface="Open Sans"/>
              </a:rPr>
              <a:t>01.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12"/>
          <p:cNvSpPr txBox="1"/>
          <p:nvPr/>
        </p:nvSpPr>
        <p:spPr>
          <a:xfrm>
            <a:off x="16575948" y="544825"/>
            <a:ext cx="89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0919" y="2143033"/>
            <a:ext cx="10991873" cy="9734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3"/>
          <p:cNvGrpSpPr/>
          <p:nvPr/>
        </p:nvGrpSpPr>
        <p:grpSpPr>
          <a:xfrm>
            <a:off x="10642497" y="4159547"/>
            <a:ext cx="5533220" cy="5225243"/>
            <a:chOff x="0" y="-28575"/>
            <a:chExt cx="1734259" cy="1781139"/>
          </a:xfrm>
        </p:grpSpPr>
        <p:sp>
          <p:nvSpPr>
            <p:cNvPr id="167" name="Google Shape;167;p13"/>
            <p:cNvSpPr/>
            <p:nvPr/>
          </p:nvSpPr>
          <p:spPr>
            <a:xfrm>
              <a:off x="0" y="0"/>
              <a:ext cx="1734259" cy="1752564"/>
            </a:xfrm>
            <a:custGeom>
              <a:avLst/>
              <a:gdLst/>
              <a:ahLst/>
              <a:cxnLst/>
              <a:rect l="l" t="t" r="r" b="b"/>
              <a:pathLst>
                <a:path w="1734259" h="1752564" extrusionOk="0">
                  <a:moveTo>
                    <a:pt x="29393" y="0"/>
                  </a:moveTo>
                  <a:lnTo>
                    <a:pt x="1704865" y="0"/>
                  </a:lnTo>
                  <a:cubicBezTo>
                    <a:pt x="1712661" y="0"/>
                    <a:pt x="1720137" y="3097"/>
                    <a:pt x="1725650" y="8609"/>
                  </a:cubicBezTo>
                  <a:cubicBezTo>
                    <a:pt x="1731162" y="14121"/>
                    <a:pt x="1734259" y="21598"/>
                    <a:pt x="1734259" y="29393"/>
                  </a:cubicBezTo>
                  <a:lnTo>
                    <a:pt x="1734259" y="1723171"/>
                  </a:lnTo>
                  <a:cubicBezTo>
                    <a:pt x="1734259" y="1730967"/>
                    <a:pt x="1731162" y="1738443"/>
                    <a:pt x="1725650" y="1743955"/>
                  </a:cubicBezTo>
                  <a:cubicBezTo>
                    <a:pt x="1720137" y="1749468"/>
                    <a:pt x="1712661" y="1752564"/>
                    <a:pt x="1704865" y="1752564"/>
                  </a:cubicBezTo>
                  <a:lnTo>
                    <a:pt x="29393" y="1752564"/>
                  </a:lnTo>
                  <a:cubicBezTo>
                    <a:pt x="21598" y="1752564"/>
                    <a:pt x="14121" y="1749468"/>
                    <a:pt x="8609" y="1743955"/>
                  </a:cubicBezTo>
                  <a:cubicBezTo>
                    <a:pt x="3097" y="1738443"/>
                    <a:pt x="0" y="1730967"/>
                    <a:pt x="0" y="1723171"/>
                  </a:cubicBezTo>
                  <a:lnTo>
                    <a:pt x="0" y="29393"/>
                  </a:lnTo>
                  <a:cubicBezTo>
                    <a:pt x="0" y="21598"/>
                    <a:pt x="3097" y="14121"/>
                    <a:pt x="8609" y="8609"/>
                  </a:cubicBezTo>
                  <a:cubicBezTo>
                    <a:pt x="14121" y="3097"/>
                    <a:pt x="21598" y="0"/>
                    <a:pt x="293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 txBox="1"/>
            <p:nvPr/>
          </p:nvSpPr>
          <p:spPr>
            <a:xfrm>
              <a:off x="0" y="-28575"/>
              <a:ext cx="1734259" cy="1781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13"/>
          <p:cNvSpPr txBox="1"/>
          <p:nvPr/>
        </p:nvSpPr>
        <p:spPr>
          <a:xfrm>
            <a:off x="6105144" y="2428460"/>
            <a:ext cx="12589255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Input User Preferences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98094" y="4306477"/>
            <a:ext cx="51776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Weight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Height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Gender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Physical Activity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Food allergies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/>
          <p:nvPr/>
        </p:nvSpPr>
        <p:spPr>
          <a:xfrm>
            <a:off x="13775544" y="-6908970"/>
            <a:ext cx="21429613" cy="21429613"/>
          </a:xfrm>
          <a:custGeom>
            <a:avLst/>
            <a:gdLst/>
            <a:ahLst/>
            <a:cxnLst/>
            <a:rect l="l" t="t" r="r" b="b"/>
            <a:pathLst>
              <a:path w="21429613" h="21429613" extrusionOk="0">
                <a:moveTo>
                  <a:pt x="0" y="0"/>
                </a:moveTo>
                <a:lnTo>
                  <a:pt x="21429613" y="0"/>
                </a:lnTo>
                <a:lnTo>
                  <a:pt x="21429613" y="21429614"/>
                </a:lnTo>
                <a:lnTo>
                  <a:pt x="0" y="2142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8" name="Google Shape;198;p14"/>
          <p:cNvSpPr txBox="1"/>
          <p:nvPr/>
        </p:nvSpPr>
        <p:spPr>
          <a:xfrm>
            <a:off x="1028700" y="1857964"/>
            <a:ext cx="7545900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Processing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9858636" y="7989505"/>
            <a:ext cx="535305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latin typeface="Open Sans"/>
                <a:ea typeface="Open Sans"/>
                <a:cs typeface="Open Sans"/>
                <a:sym typeface="Open Sans"/>
              </a:rPr>
              <a:t>Calculate Total Calories and Break them into Macro Nutrients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2509650" y="8340187"/>
            <a:ext cx="45840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latin typeface="Open Sans"/>
                <a:ea typeface="Open Sans"/>
                <a:cs typeface="Open Sans"/>
                <a:sym typeface="Open Sans"/>
              </a:rPr>
              <a:t>Predict BMI Class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25331" y="4703687"/>
            <a:ext cx="4376754" cy="2628390"/>
            <a:chOff x="918684" y="4812164"/>
            <a:chExt cx="2859530" cy="1817764"/>
          </a:xfrm>
        </p:grpSpPr>
        <p:grpSp>
          <p:nvGrpSpPr>
            <p:cNvPr id="185" name="Google Shape;185;p14"/>
            <p:cNvGrpSpPr/>
            <p:nvPr/>
          </p:nvGrpSpPr>
          <p:grpSpPr>
            <a:xfrm>
              <a:off x="918684" y="4812164"/>
              <a:ext cx="2859530" cy="1817764"/>
              <a:chOff x="0" y="-28575"/>
              <a:chExt cx="753127" cy="478753"/>
            </a:xfrm>
          </p:grpSpPr>
          <p:sp>
            <p:nvSpPr>
              <p:cNvPr id="186" name="Google Shape;186;p14"/>
              <p:cNvSpPr/>
              <p:nvPr/>
            </p:nvSpPr>
            <p:spPr>
              <a:xfrm>
                <a:off x="0" y="0"/>
                <a:ext cx="753127" cy="450178"/>
              </a:xfrm>
              <a:custGeom>
                <a:avLst/>
                <a:gdLst/>
                <a:ahLst/>
                <a:cxnLst/>
                <a:rect l="l" t="t" r="r" b="b"/>
                <a:pathLst>
                  <a:path w="753127" h="450178" extrusionOk="0">
                    <a:moveTo>
                      <a:pt x="67685" y="0"/>
                    </a:moveTo>
                    <a:lnTo>
                      <a:pt x="685442" y="0"/>
                    </a:lnTo>
                    <a:cubicBezTo>
                      <a:pt x="722824" y="0"/>
                      <a:pt x="753127" y="30304"/>
                      <a:pt x="753127" y="67685"/>
                    </a:cubicBezTo>
                    <a:lnTo>
                      <a:pt x="753127" y="382492"/>
                    </a:lnTo>
                    <a:cubicBezTo>
                      <a:pt x="753127" y="419874"/>
                      <a:pt x="722824" y="450178"/>
                      <a:pt x="685442" y="450178"/>
                    </a:cubicBezTo>
                    <a:lnTo>
                      <a:pt x="67685" y="450178"/>
                    </a:lnTo>
                    <a:cubicBezTo>
                      <a:pt x="30304" y="450178"/>
                      <a:pt x="0" y="419874"/>
                      <a:pt x="0" y="382492"/>
                    </a:cubicBezTo>
                    <a:lnTo>
                      <a:pt x="0" y="67685"/>
                    </a:lnTo>
                    <a:cubicBezTo>
                      <a:pt x="0" y="30304"/>
                      <a:pt x="30304" y="0"/>
                      <a:pt x="676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4"/>
              <p:cNvSpPr txBox="1"/>
              <p:nvPr/>
            </p:nvSpPr>
            <p:spPr>
              <a:xfrm>
                <a:off x="0" y="-28575"/>
                <a:ext cx="753127" cy="478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03" name="Google Shape;20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83547" y="5081733"/>
              <a:ext cx="1329800" cy="127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9622472" y="4795813"/>
            <a:ext cx="4414555" cy="2536263"/>
            <a:chOff x="9387257" y="4200118"/>
            <a:chExt cx="2859530" cy="1817764"/>
          </a:xfrm>
        </p:grpSpPr>
        <p:grpSp>
          <p:nvGrpSpPr>
            <p:cNvPr id="188" name="Google Shape;188;p14"/>
            <p:cNvGrpSpPr/>
            <p:nvPr/>
          </p:nvGrpSpPr>
          <p:grpSpPr>
            <a:xfrm>
              <a:off x="9387257" y="4200118"/>
              <a:ext cx="2859530" cy="1817764"/>
              <a:chOff x="0" y="-28575"/>
              <a:chExt cx="753127" cy="478753"/>
            </a:xfrm>
          </p:grpSpPr>
          <p:sp>
            <p:nvSpPr>
              <p:cNvPr id="189" name="Google Shape;189;p14"/>
              <p:cNvSpPr/>
              <p:nvPr/>
            </p:nvSpPr>
            <p:spPr>
              <a:xfrm>
                <a:off x="0" y="0"/>
                <a:ext cx="753127" cy="450178"/>
              </a:xfrm>
              <a:custGeom>
                <a:avLst/>
                <a:gdLst/>
                <a:ahLst/>
                <a:cxnLst/>
                <a:rect l="l" t="t" r="r" b="b"/>
                <a:pathLst>
                  <a:path w="753127" h="450178" extrusionOk="0">
                    <a:moveTo>
                      <a:pt x="67685" y="0"/>
                    </a:moveTo>
                    <a:lnTo>
                      <a:pt x="685442" y="0"/>
                    </a:lnTo>
                    <a:cubicBezTo>
                      <a:pt x="722824" y="0"/>
                      <a:pt x="753127" y="30304"/>
                      <a:pt x="753127" y="67685"/>
                    </a:cubicBezTo>
                    <a:lnTo>
                      <a:pt x="753127" y="382492"/>
                    </a:lnTo>
                    <a:cubicBezTo>
                      <a:pt x="753127" y="419874"/>
                      <a:pt x="722824" y="450178"/>
                      <a:pt x="685442" y="450178"/>
                    </a:cubicBezTo>
                    <a:lnTo>
                      <a:pt x="67685" y="450178"/>
                    </a:lnTo>
                    <a:cubicBezTo>
                      <a:pt x="30304" y="450178"/>
                      <a:pt x="0" y="419874"/>
                      <a:pt x="0" y="382492"/>
                    </a:cubicBezTo>
                    <a:lnTo>
                      <a:pt x="0" y="67685"/>
                    </a:lnTo>
                    <a:cubicBezTo>
                      <a:pt x="0" y="30304"/>
                      <a:pt x="30304" y="0"/>
                      <a:pt x="676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4"/>
              <p:cNvSpPr txBox="1"/>
              <p:nvPr/>
            </p:nvSpPr>
            <p:spPr>
              <a:xfrm>
                <a:off x="0" y="-28575"/>
                <a:ext cx="753127" cy="478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04" name="Google Shape;20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51439" y="4496945"/>
              <a:ext cx="1266725" cy="12241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12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9749" y="-1141724"/>
            <a:ext cx="7111975" cy="690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/>
          <p:nvPr/>
        </p:nvSpPr>
        <p:spPr>
          <a:xfrm>
            <a:off x="-7032842" y="41529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8" name="Google Shape;228;p16"/>
          <p:cNvSpPr/>
          <p:nvPr/>
        </p:nvSpPr>
        <p:spPr>
          <a:xfrm>
            <a:off x="14469561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30" name="Google Shape;2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3222" y="0"/>
            <a:ext cx="6722497" cy="9545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16"/>
          <p:cNvGrpSpPr/>
          <p:nvPr/>
        </p:nvGrpSpPr>
        <p:grpSpPr>
          <a:xfrm>
            <a:off x="3015805" y="2839538"/>
            <a:ext cx="4873856" cy="6709835"/>
            <a:chOff x="0" y="-28575"/>
            <a:chExt cx="1283649" cy="1767199"/>
          </a:xfrm>
        </p:grpSpPr>
        <p:sp>
          <p:nvSpPr>
            <p:cNvPr id="233" name="Google Shape;233;p16"/>
            <p:cNvSpPr/>
            <p:nvPr/>
          </p:nvSpPr>
          <p:spPr>
            <a:xfrm>
              <a:off x="0" y="0"/>
              <a:ext cx="1283649" cy="1738624"/>
            </a:xfrm>
            <a:custGeom>
              <a:avLst/>
              <a:gdLst/>
              <a:ahLst/>
              <a:cxnLst/>
              <a:rect l="l" t="t" r="r" b="b"/>
              <a:pathLst>
                <a:path w="1283649" h="1738624" extrusionOk="0">
                  <a:moveTo>
                    <a:pt x="39711" y="0"/>
                  </a:moveTo>
                  <a:lnTo>
                    <a:pt x="1243938" y="0"/>
                  </a:lnTo>
                  <a:cubicBezTo>
                    <a:pt x="1265870" y="0"/>
                    <a:pt x="1283649" y="17779"/>
                    <a:pt x="1283649" y="39711"/>
                  </a:cubicBezTo>
                  <a:lnTo>
                    <a:pt x="1283649" y="1698913"/>
                  </a:lnTo>
                  <a:cubicBezTo>
                    <a:pt x="1283649" y="1720845"/>
                    <a:pt x="1265870" y="1738624"/>
                    <a:pt x="1243938" y="1738624"/>
                  </a:cubicBezTo>
                  <a:lnTo>
                    <a:pt x="39711" y="1738624"/>
                  </a:lnTo>
                  <a:cubicBezTo>
                    <a:pt x="17779" y="1738624"/>
                    <a:pt x="0" y="1720845"/>
                    <a:pt x="0" y="1698913"/>
                  </a:cubicBezTo>
                  <a:lnTo>
                    <a:pt x="0" y="39711"/>
                  </a:lnTo>
                  <a:cubicBezTo>
                    <a:pt x="0" y="17779"/>
                    <a:pt x="17779" y="0"/>
                    <a:pt x="397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 txBox="1"/>
            <p:nvPr/>
          </p:nvSpPr>
          <p:spPr>
            <a:xfrm>
              <a:off x="0" y="-28575"/>
              <a:ext cx="1283649" cy="1767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6"/>
          <p:cNvGrpSpPr/>
          <p:nvPr/>
        </p:nvGrpSpPr>
        <p:grpSpPr>
          <a:xfrm>
            <a:off x="10586163" y="2839538"/>
            <a:ext cx="4873856" cy="6709835"/>
            <a:chOff x="0" y="-28575"/>
            <a:chExt cx="1283649" cy="1767199"/>
          </a:xfrm>
        </p:grpSpPr>
        <p:sp>
          <p:nvSpPr>
            <p:cNvPr id="236" name="Google Shape;236;p16"/>
            <p:cNvSpPr/>
            <p:nvPr/>
          </p:nvSpPr>
          <p:spPr>
            <a:xfrm>
              <a:off x="0" y="0"/>
              <a:ext cx="1283649" cy="1738624"/>
            </a:xfrm>
            <a:custGeom>
              <a:avLst/>
              <a:gdLst/>
              <a:ahLst/>
              <a:cxnLst/>
              <a:rect l="l" t="t" r="r" b="b"/>
              <a:pathLst>
                <a:path w="1283649" h="1738624" extrusionOk="0">
                  <a:moveTo>
                    <a:pt x="39711" y="0"/>
                  </a:moveTo>
                  <a:lnTo>
                    <a:pt x="1243938" y="0"/>
                  </a:lnTo>
                  <a:cubicBezTo>
                    <a:pt x="1265870" y="0"/>
                    <a:pt x="1283649" y="17779"/>
                    <a:pt x="1283649" y="39711"/>
                  </a:cubicBezTo>
                  <a:lnTo>
                    <a:pt x="1283649" y="1698913"/>
                  </a:lnTo>
                  <a:cubicBezTo>
                    <a:pt x="1283649" y="1720845"/>
                    <a:pt x="1265870" y="1738624"/>
                    <a:pt x="1243938" y="1738624"/>
                  </a:cubicBezTo>
                  <a:lnTo>
                    <a:pt x="39711" y="1738624"/>
                  </a:lnTo>
                  <a:cubicBezTo>
                    <a:pt x="17779" y="1738624"/>
                    <a:pt x="0" y="1720845"/>
                    <a:pt x="0" y="1698913"/>
                  </a:cubicBezTo>
                  <a:lnTo>
                    <a:pt x="0" y="39711"/>
                  </a:lnTo>
                  <a:cubicBezTo>
                    <a:pt x="0" y="17779"/>
                    <a:pt x="17779" y="0"/>
                    <a:pt x="397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 txBox="1"/>
            <p:nvPr/>
          </p:nvSpPr>
          <p:spPr>
            <a:xfrm>
              <a:off x="0" y="-28575"/>
              <a:ext cx="1283649" cy="1767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8" name="Google Shape;238;p16"/>
          <p:cNvCxnSpPr/>
          <p:nvPr/>
        </p:nvCxnSpPr>
        <p:spPr>
          <a:xfrm>
            <a:off x="15448108" y="5515278"/>
            <a:ext cx="293904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16"/>
          <p:cNvCxnSpPr/>
          <p:nvPr/>
        </p:nvCxnSpPr>
        <p:spPr>
          <a:xfrm>
            <a:off x="0" y="5458128"/>
            <a:ext cx="301580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16"/>
          <p:cNvCxnSpPr/>
          <p:nvPr/>
        </p:nvCxnSpPr>
        <p:spPr>
          <a:xfrm>
            <a:off x="7889661" y="5505753"/>
            <a:ext cx="269650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16"/>
          <p:cNvSpPr txBox="1"/>
          <p:nvPr/>
        </p:nvSpPr>
        <p:spPr>
          <a:xfrm>
            <a:off x="10979468" y="5558790"/>
            <a:ext cx="4259100" cy="33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Recommend Foods  using Content Based Filtering and  filtering </a:t>
            </a:r>
            <a:r>
              <a:rPr lang="en-US" sz="3200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lang="en-US" sz="3200" b="0" i="0" u="none" strike="noStrike" cap="none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removing Food Items with Allergic Ingredients</a:t>
            </a:r>
            <a:endParaRPr sz="3200" dirty="0"/>
          </a:p>
        </p:txBody>
      </p:sp>
      <p:sp>
        <p:nvSpPr>
          <p:cNvPr id="248" name="Google Shape;248;p16"/>
          <p:cNvSpPr txBox="1"/>
          <p:nvPr/>
        </p:nvSpPr>
        <p:spPr>
          <a:xfrm>
            <a:off x="1698083" y="1349760"/>
            <a:ext cx="5218972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0" name="Google Shape;25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6825" y="3445086"/>
            <a:ext cx="1985125" cy="15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91101" y="3268950"/>
            <a:ext cx="1701675" cy="1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41;p16"/>
          <p:cNvSpPr txBox="1"/>
          <p:nvPr/>
        </p:nvSpPr>
        <p:spPr>
          <a:xfrm>
            <a:off x="3323183" y="5622451"/>
            <a:ext cx="4259100" cy="226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Recommend Foods which aligns with </a:t>
            </a:r>
            <a:r>
              <a:rPr lang="en-US" sz="3200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us</a:t>
            </a:r>
            <a:r>
              <a:rPr lang="en-US" sz="3200" b="0" i="0" u="none" strike="noStrike" cap="none" dirty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er body Needs (Calories , Fats , proteins)</a:t>
            </a:r>
            <a:endParaRPr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3612928-DABC-851D-8EFC-5EC5CDD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E7CAFAA1-D732-5BC4-E9B0-846BD7DC2AA7}"/>
              </a:ext>
            </a:extLst>
          </p:cNvPr>
          <p:cNvSpPr/>
          <p:nvPr/>
        </p:nvSpPr>
        <p:spPr>
          <a:xfrm>
            <a:off x="8075887" y="-8055189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2">
            <a:extLst>
              <a:ext uri="{FF2B5EF4-FFF2-40B4-BE49-F238E27FC236}">
                <a16:creationId xmlns:a16="http://schemas.microsoft.com/office/drawing/2014/main" id="{6C8F920F-8CF6-3C45-41A9-E502184F04A3}"/>
              </a:ext>
            </a:extLst>
          </p:cNvPr>
          <p:cNvSpPr/>
          <p:nvPr/>
        </p:nvSpPr>
        <p:spPr>
          <a:xfrm>
            <a:off x="-3553599" y="6528632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2">
            <a:extLst>
              <a:ext uri="{FF2B5EF4-FFF2-40B4-BE49-F238E27FC236}">
                <a16:creationId xmlns:a16="http://schemas.microsoft.com/office/drawing/2014/main" id="{B4127AE3-3F3E-F805-2588-2237E7879643}"/>
              </a:ext>
            </a:extLst>
          </p:cNvPr>
          <p:cNvSpPr txBox="1"/>
          <p:nvPr/>
        </p:nvSpPr>
        <p:spPr>
          <a:xfrm>
            <a:off x="1028700" y="1278085"/>
            <a:ext cx="152018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BMI Class Prediction Using KNN Model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AFFE-5448-C7DE-5820-B2FA944AFD7C}"/>
              </a:ext>
            </a:extLst>
          </p:cNvPr>
          <p:cNvSpPr txBox="1">
            <a:spLocks/>
          </p:cNvSpPr>
          <p:nvPr/>
        </p:nvSpPr>
        <p:spPr>
          <a:xfrm>
            <a:off x="1028700" y="2735689"/>
            <a:ext cx="16084172" cy="571740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Predict BMI class (e.g., underweight, normal, overweight, obese class1 , obese class 2 , obese class 3) based on input features using KNN (K Nearest Neighbor)</a:t>
            </a:r>
          </a:p>
        </p:txBody>
      </p:sp>
      <p:pic>
        <p:nvPicPr>
          <p:cNvPr id="2" name="Picture 2" descr="Premium Vector | Girl standing on scale flat vector illustration. woman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206" y="4315257"/>
            <a:ext cx="786765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6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3612928-DABC-851D-8EFC-5EC5CDD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>
            <a:extLst>
              <a:ext uri="{FF2B5EF4-FFF2-40B4-BE49-F238E27FC236}">
                <a16:creationId xmlns:a16="http://schemas.microsoft.com/office/drawing/2014/main" id="{E7CAFAA1-D732-5BC4-E9B0-846BD7DC2AA7}"/>
              </a:ext>
            </a:extLst>
          </p:cNvPr>
          <p:cNvSpPr/>
          <p:nvPr/>
        </p:nvSpPr>
        <p:spPr>
          <a:xfrm>
            <a:off x="9123383" y="-8983708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12">
            <a:extLst>
              <a:ext uri="{FF2B5EF4-FFF2-40B4-BE49-F238E27FC236}">
                <a16:creationId xmlns:a16="http://schemas.microsoft.com/office/drawing/2014/main" id="{6C8F920F-8CF6-3C45-41A9-E502184F04A3}"/>
              </a:ext>
            </a:extLst>
          </p:cNvPr>
          <p:cNvSpPr/>
          <p:nvPr/>
        </p:nvSpPr>
        <p:spPr>
          <a:xfrm>
            <a:off x="-3553599" y="6528632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2">
            <a:extLst>
              <a:ext uri="{FF2B5EF4-FFF2-40B4-BE49-F238E27FC236}">
                <a16:creationId xmlns:a16="http://schemas.microsoft.com/office/drawing/2014/main" id="{B4127AE3-3F3E-F805-2588-2237E7879643}"/>
              </a:ext>
            </a:extLst>
          </p:cNvPr>
          <p:cNvSpPr txBox="1"/>
          <p:nvPr/>
        </p:nvSpPr>
        <p:spPr>
          <a:xfrm>
            <a:off x="1028700" y="1446168"/>
            <a:ext cx="152018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KNN Accuracy</a:t>
            </a:r>
            <a:endParaRPr sz="60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AFFE-5448-C7DE-5820-B2FA944AFD7C}"/>
              </a:ext>
            </a:extLst>
          </p:cNvPr>
          <p:cNvSpPr txBox="1">
            <a:spLocks/>
          </p:cNvSpPr>
          <p:nvPr/>
        </p:nvSpPr>
        <p:spPr>
          <a:xfrm>
            <a:off x="1028700" y="2735689"/>
            <a:ext cx="16084172" cy="571740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K Nearest Neighbor predicts the BMI class with the accuracy of 0.92 and the precision , recall and F1 score of the predict BMI classes will be analyzed by the below table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916974"/>
              </p:ext>
            </p:extLst>
          </p:nvPr>
        </p:nvGraphicFramePr>
        <p:xfrm>
          <a:off x="2650696" y="4218994"/>
          <a:ext cx="12840179" cy="535165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42284">
                  <a:extLst>
                    <a:ext uri="{9D8B030D-6E8A-4147-A177-3AD203B41FA5}">
                      <a16:colId xmlns:a16="http://schemas.microsoft.com/office/drawing/2014/main" val="2354566623"/>
                    </a:ext>
                  </a:extLst>
                </a:gridCol>
                <a:gridCol w="3242284">
                  <a:extLst>
                    <a:ext uri="{9D8B030D-6E8A-4147-A177-3AD203B41FA5}">
                      <a16:colId xmlns:a16="http://schemas.microsoft.com/office/drawing/2014/main" val="1885648686"/>
                    </a:ext>
                  </a:extLst>
                </a:gridCol>
                <a:gridCol w="3242284">
                  <a:extLst>
                    <a:ext uri="{9D8B030D-6E8A-4147-A177-3AD203B41FA5}">
                      <a16:colId xmlns:a16="http://schemas.microsoft.com/office/drawing/2014/main" val="2626569432"/>
                    </a:ext>
                  </a:extLst>
                </a:gridCol>
                <a:gridCol w="3113327">
                  <a:extLst>
                    <a:ext uri="{9D8B030D-6E8A-4147-A177-3AD203B41FA5}">
                      <a16:colId xmlns:a16="http://schemas.microsoft.com/office/drawing/2014/main" val="1308893095"/>
                    </a:ext>
                  </a:extLst>
                </a:gridCol>
              </a:tblGrid>
              <a:tr h="75478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65561"/>
                  </a:ext>
                </a:extLst>
              </a:tr>
              <a:tr h="754783">
                <a:tc>
                  <a:txBody>
                    <a:bodyPr/>
                    <a:lstStyle/>
                    <a:p>
                      <a:r>
                        <a:rPr lang="en-US" sz="2400" dirty="0"/>
                        <a:t>Normal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45332"/>
                  </a:ext>
                </a:extLst>
              </a:tr>
              <a:tr h="754783">
                <a:tc>
                  <a:txBody>
                    <a:bodyPr/>
                    <a:lstStyle/>
                    <a:p>
                      <a:r>
                        <a:rPr lang="en-US" sz="2400" dirty="0"/>
                        <a:t>Obese Class</a:t>
                      </a:r>
                      <a:r>
                        <a:rPr lang="en-US" sz="2400" baseline="0" dirty="0"/>
                        <a:t>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01464"/>
                  </a:ext>
                </a:extLst>
              </a:tr>
              <a:tr h="754783">
                <a:tc>
                  <a:txBody>
                    <a:bodyPr/>
                    <a:lstStyle/>
                    <a:p>
                      <a:r>
                        <a:rPr lang="en-US" sz="2400" dirty="0"/>
                        <a:t>Obese 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29778"/>
                  </a:ext>
                </a:extLst>
              </a:tr>
              <a:tr h="754783">
                <a:tc>
                  <a:txBody>
                    <a:bodyPr/>
                    <a:lstStyle/>
                    <a:p>
                      <a:r>
                        <a:rPr lang="en-US" sz="2400" dirty="0"/>
                        <a:t>Obese</a:t>
                      </a:r>
                      <a:r>
                        <a:rPr lang="en-US" sz="2400" baseline="0" dirty="0"/>
                        <a:t> Class 3</a:t>
                      </a:r>
                    </a:p>
                    <a:p>
                      <a:endParaRPr lang="en-US" sz="2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436614"/>
                  </a:ext>
                </a:extLst>
              </a:tr>
              <a:tr h="754783">
                <a:tc>
                  <a:txBody>
                    <a:bodyPr/>
                    <a:lstStyle/>
                    <a:p>
                      <a:r>
                        <a:rPr lang="en-US" sz="2400" dirty="0"/>
                        <a:t>Overweight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44830"/>
                  </a:ext>
                </a:extLst>
              </a:tr>
              <a:tr h="754783">
                <a:tc>
                  <a:txBody>
                    <a:bodyPr/>
                    <a:lstStyle/>
                    <a:p>
                      <a:r>
                        <a:rPr lang="en-US" sz="2400" dirty="0"/>
                        <a:t>Underweight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932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738194"/>
      </p:ext>
    </p:extLst>
  </p:cSld>
  <p:clrMapOvr>
    <a:masterClrMapping/>
  </p:clrMapOvr>
</p:sld>
</file>

<file path=ppt/theme/theme1.xml><?xml version="1.0" encoding="utf-8"?>
<a:theme xmlns:a="http://schemas.openxmlformats.org/drawingml/2006/main" name="Food and Beverages Market Research Proposal    ">
  <a:themeElements>
    <a:clrScheme name="Office">
      <a:dk1>
        <a:srgbClr val="000000"/>
      </a:dk1>
      <a:lt1>
        <a:srgbClr val="FFFFFF"/>
      </a:lt1>
      <a:dk2>
        <a:srgbClr val="7CBE2B"/>
      </a:dk2>
      <a:lt2>
        <a:srgbClr val="444242"/>
      </a:lt2>
      <a:accent1>
        <a:srgbClr val="888888"/>
      </a:accent1>
      <a:accent2>
        <a:srgbClr val="545454"/>
      </a:accent2>
      <a:accent3>
        <a:srgbClr val="FFFFFF"/>
      </a:accent3>
      <a:accent4>
        <a:srgbClr val="7CBE2B"/>
      </a:accent4>
      <a:accent5>
        <a:srgbClr val="444242"/>
      </a:accent5>
      <a:accent6>
        <a:srgbClr val="888888"/>
      </a:accent6>
      <a:hlink>
        <a:srgbClr val="545454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727</Words>
  <Application>Microsoft Office PowerPoint</Application>
  <PresentationFormat>Custom</PresentationFormat>
  <Paragraphs>129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Open Sans</vt:lpstr>
      <vt:lpstr>Calibri</vt:lpstr>
      <vt:lpstr>Arial</vt:lpstr>
      <vt:lpstr>Cambria Math</vt:lpstr>
      <vt:lpstr>Food and Beverages Market Research Proposal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Saba Shahdin</cp:lastModifiedBy>
  <cp:revision>24</cp:revision>
  <dcterms:modified xsi:type="dcterms:W3CDTF">2024-12-24T18:19:09Z</dcterms:modified>
</cp:coreProperties>
</file>